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9" r:id="rId11"/>
    <p:sldId id="263" r:id="rId12"/>
    <p:sldId id="264" r:id="rId13"/>
    <p:sldId id="265" r:id="rId14"/>
    <p:sldId id="266" r:id="rId15"/>
    <p:sldId id="270" r:id="rId16"/>
    <p:sldId id="267"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slide" Target="../slides/slide11.xml"/><Relationship Id="rId6" Type="http://schemas.openxmlformats.org/officeDocument/2006/relationships/slide" Target="../slides/slide9.xml"/><Relationship Id="rId5" Type="http://schemas.openxmlformats.org/officeDocument/2006/relationships/slide" Target="../slides/slide5.xml"/><Relationship Id="rId4" Type="http://schemas.openxmlformats.org/officeDocument/2006/relationships/slide" Target="../slides/slide4.xml"/><Relationship Id="rId3" Type="http://schemas.openxmlformats.org/officeDocument/2006/relationships/slide" Target="../slides/slide2.xm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4e3858257340b3c1#tid=67e671650d55a6000911206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95c8655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7c661f2d9&amp;cid=7c661f2d9&amp;vtp=1">
            <a:hlinkClick r:id="rId3" action="ppaction://hlinksldjump"/>
          </p:cNvPr>
          <p:cNvSpPr/>
          <p:nvPr/>
        </p:nvSpPr>
        <p:spPr>
          <a:xfrm>
            <a:off x="465429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8974acfbc&amp;cid=8974acfbc&amp;vtp=1">
            <a:hlinkClick r:id="rId4"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5897f7cda&amp;cid=5897f7cda&amp;vtp=1">
            <a:hlinkClick r:id="rId5"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3886d0cf1&amp;cid=3886d0cf1&amp;vtp=1">
            <a:hlinkClick r:id="rId6"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244ddc0f7&amp;cid=244ddc0f7&amp;vtp=1">
            <a:hlinkClick r:id="rId7" action="ppaction://hlinksldjump"/>
          </p:cNvPr>
          <p:cNvSpPr/>
          <p:nvPr/>
        </p:nvSpPr>
        <p:spPr>
          <a:xfrm>
            <a:off x="695858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95c865502.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95c865502.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课时评价作业（二十一）</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春江花月夜</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0_1#3886d0cf1?pid=78a70b79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D项，理解错误，最后两句，诗人只希望在对酒当歌时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皎洁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的月光能常照杯中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，让他尽情享受，表达的是及时行乐的情感。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4_1#244ddc0f7?sp=1&amp;pid=78a70b79b&amp;color=0,0,0&amp;vtp=1&amp;bt=1&amp;bbb=1&amp;hb=1&amp;hltap=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本诗中的“古人今人若流水，共看明月皆如此”所蕴含的哲理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与张若</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《春江花月夜》中的“人生代代无穷已，江月年年望相似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所蕴含的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哲理有何异同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？请结合诗歌内容简要分析。（6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5_1#244ddc0f7?sp=1&amp;pid=78a70b79b&amp;color=0,0,0&amp;vtp=1&amp;bt=1&amp;bbb=1&amp;hb=1&amp;hla=1"/>
          <p:cNvSpPr/>
          <p:nvPr/>
        </p:nvSpPr>
        <p:spPr>
          <a:xfrm>
            <a:off x="612648" y="2362777"/>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1）相同点：宇宙自然永恒。</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无论是张若虚的江月年年相似</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还是本诗的古人今人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“共看明月皆如此”，都显示出自然永恒。（2分）</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2）不同点：①张诗侧重作为整体的人类的永恒（绵延不绝</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生代代无穷已</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”是说人类一代一代，不断繁衍，生生不息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整个人类永</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恒</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；②李诗侧重个体生命短暂，“古人今人若流水”，与月亮的“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皆如此</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形成对比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，可见作为个体的人生命短暂。（每点2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2_1#244ddc0f7?pid=78a70b79b&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（1）相同点：张诗中“江月年年望相似</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清晰地表明了江上的那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轮明月每年看上去都是相同的样子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，人类一代又一代不断繁衍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月亮</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这个自然存在却恒定不变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展现出宇宙自然中如月亮这般事物的永恒</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。李诗中说古人也好，今人也罢，如同流水般更迭消逝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而不管岁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月如何变迁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，人们看到的明月都是一样的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这凸显出明月所代表的自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然存在有着超越时间的永恒性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它不会因人的世代更迭而改变模样</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所以二者都传递出宇宙自然有着超脱于人类个体生命时长的永恒特质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2_1#244ddc0f7?pid=78a70b79b&amp;color=0,0,0&amp;vtp=1&amp;bt=1&amp;bbb=1&amp;hb=1"/>
          <p:cNvSpPr/>
          <p:nvPr/>
        </p:nvSpPr>
        <p:spPr>
          <a:xfrm>
            <a:off x="612648" y="468000"/>
            <a:ext cx="10963656" cy="5969000"/>
          </a:xfrm>
          <a:prstGeom prst="rect">
            <a:avLst/>
          </a:prstGeom>
          <a:noFill/>
        </p:spPr>
        <p:txBody>
          <a:bodyPr wrap="none" lIns="0" tIns="0" rIns="0" bIns="0" rtlCol="0" anchor="t"/>
          <a:lstStyle/>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2）不同点：①张诗，“人生代代无穷已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强调了人类作为一个整体的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延续性特征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。它表明人类的繁衍是无穷无尽的，一代接着一代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的火种不断传递</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，使得整个人类群体在时间的推进中一直存在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种生生不息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、绵延不绝的状态。与之相对应的“江月年年望相似</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则是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在拿永恒的自然之月与不断延续的人类整体作对照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体现出一种豁达</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超脱的生命观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，肯定了人类群体与自然界永恒并存的美好状态。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，“古人今人若流水”将古人、今人比喻成流水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意味着个体的生命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就像流水一样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，一去不复返，是短暂易逝的。每一个个体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在漫长的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历史和永恒的自然面前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，其生命历程不过是转瞬即逝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着重体现了个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体生命的短暂以及面对永恒自然时那种时光易逝</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、人生短暂的感慨。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2_2#244ddc0f7?pid=78a70b79b&amp;color=0,0,0&amp;mp=1&amp;vtp=1&amp;bt=1&amp;bbb=1&amp;hb=1"/>
          <p:cNvSpPr/>
          <p:nvPr/>
        </p:nvSpPr>
        <p:spPr>
          <a:xfrm>
            <a:off x="612648" y="468000"/>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［读懂诗歌］</a:t>
            </a:r>
            <a:endParaRPr lang="en-US" altLang="zh-CN" sz="2800" dirty="0"/>
          </a:p>
          <a:p>
            <a:pPr algn="ctr" latinLnBrk="1">
              <a:lnSpc>
                <a:spcPts val="46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把酒问月</a:t>
            </a:r>
            <a:endParaRPr lang="en-US" altLang="zh-CN" sz="2800" dirty="0"/>
          </a:p>
          <a:p>
            <a:pPr algn="ct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a:t>
            </a:r>
            <a:r>
              <a:rPr lang="en-US" altLang="zh-CN" sz="2800" b="0"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白</a:t>
            </a:r>
            <a:endParaRPr lang="en-US" altLang="zh-CN" sz="2800" dirty="0"/>
          </a:p>
          <a:p>
            <a:pPr latinLnBrk="1">
              <a:lnSpc>
                <a:spcPts val="46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青天上的明月你何时出现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？我现在停下酒杯问一问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人攀于明月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之上自不可得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，月亮行走却与人紧紧相随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皎洁的月光如镜飞升照临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宫阙</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，云雾散尽，月亮发出清冷的光辉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只能看见月亮夜间从海上升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，谁能知道月亮早晨在云间隐没？月亮里白兔捣药自秋而春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嫦娥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孤单地住着与谁为邻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？现在的人见不到古时的月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现在的月却照过古</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时的人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。古人与今人如流水般流逝，共同看到的月亮都是这样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望对着酒杯放歌之时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，月光能长久地照在金杯里。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1ad15eb09?pid=95c865502&amp;color=0,173,163&amp;vtp=1&amp;bt=1&amp;bbb=1"/>
          <p:cNvSpPr/>
          <p:nvPr/>
        </p:nvSpPr>
        <p:spPr>
          <a:xfrm>
            <a:off x="612648" y="466345"/>
            <a:ext cx="10963656" cy="643763"/>
          </a:xfrm>
          <a:prstGeom prst="rect">
            <a:avLst/>
          </a:prstGeom>
          <a:noFill/>
        </p:spPr>
        <p:txBody>
          <a:bodyPr wrap="none" lIns="0" tIns="0" rIns="0" bIns="0" rtlCol="0" anchor="t"/>
          <a:lstStyle/>
          <a:p>
            <a:pPr algn="ctr" latinLnBrk="1">
              <a:lnSpc>
                <a:spcPts val="50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C_3_BD.1_1#7c661f2d9?pid=1ad15eb09&amp;color=0,0,0&amp;vtp=1&amp;bbb=1"/>
          <p:cNvSpPr/>
          <p:nvPr/>
        </p:nvSpPr>
        <p:spPr>
          <a:xfrm>
            <a:off x="612648" y="1116166"/>
            <a:ext cx="10963656" cy="558800"/>
          </a:xfrm>
          <a:prstGeom prst="rect">
            <a:avLst/>
          </a:prstGeom>
          <a:noFill/>
        </p:spPr>
        <p:txBody>
          <a:bodyPr wrap="none" lIns="0" tIns="0" rIns="0" bIns="0" rtlCol="0" anchor="t"/>
          <a:lstStyle/>
          <a:p>
            <a:pPr algn="l" latinLnBrk="1">
              <a:lnSpc>
                <a:spcPts val="44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下列对这首诗的理解和赏析，不正确的一项是（3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C_3_AN.2_1#7c661f2d9.bracket?pid=1ad15eb09&amp;color=0,0,0&amp;vpa=1&amp;vtp=1"/>
          <p:cNvSpPr/>
          <p:nvPr/>
        </p:nvSpPr>
        <p:spPr>
          <a:xfrm>
            <a:off x="9512967" y="1058953"/>
            <a:ext cx="515938" cy="546100"/>
          </a:xfrm>
          <a:prstGeom prst="rect">
            <a:avLst/>
          </a:prstGeom>
          <a:noFill/>
        </p:spPr>
        <p:txBody>
          <a:bodyPr wrap="none" lIns="0" tIns="0" rIns="0" bIns="0" rtlCol="0" anchor="t"/>
          <a:lstStyle/>
          <a:p>
            <a:pPr algn="ctr" latinLnBrk="1">
              <a:lnSpc>
                <a:spcPts val="43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5" name="QC_3_BD.1_2#7c661f2d9.choices?pid=1ad15eb09&amp;color=0,0,0&amp;vtp=1&amp;bbb=1&amp;hb=1"/>
          <p:cNvSpPr/>
          <p:nvPr/>
        </p:nvSpPr>
        <p:spPr>
          <a:xfrm>
            <a:off x="612648" y="1686317"/>
            <a:ext cx="10963656" cy="4572000"/>
          </a:xfrm>
          <a:prstGeom prst="rect">
            <a:avLst/>
          </a:prstGeom>
          <a:noFill/>
        </p:spPr>
        <p:txBody>
          <a:bodyPr wrap="none" lIns="0" tIns="0" rIns="0" bIns="0" rtlCol="0" anchor="t"/>
          <a:lstStyle/>
          <a:p>
            <a:pPr algn="l" latinLnBrk="1">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“白云”“青枫浦”是常见意象，白云飘忽是说游子行踪不定，“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青枫浦</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则常用作离别的景物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、处所，从而引出了离愁别恨。</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“谁家”“何处”两个问句，正说明此情不止一家一处，如此发问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一种相思牵出两地离愁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，诗情荡漾，曲折有致。</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“玉户”两句中“卷”和“拂”用得最为精妙，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恼人的月色洒在玉户帘上</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捣衣砧上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，“卷”不走也“拂”不去，表现了思妇内心无法排遣的离愁。</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诗歌以月为主体，融诗情、画意为一体，抒写思妇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游子以及诗人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的离愁别绪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，主要赞叹自然的奇丽，构成奇妙的艺术世界。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3_1#7c661f2d9?pid=1ad15eb09&amp;color=0,0,0&amp;vtp=1&amp;bt=1&amp;bbb=1&amp;hb=1"/>
          <p:cNvSpPr/>
          <p:nvPr/>
        </p:nvSpPr>
        <p:spPr>
          <a:xfrm>
            <a:off x="612648" y="468000"/>
            <a:ext cx="10963656" cy="1143000"/>
          </a:xfrm>
          <a:prstGeom prst="rect">
            <a:avLst/>
          </a:prstGeom>
          <a:noFill/>
        </p:spPr>
        <p:txBody>
          <a:bodyPr wrap="none" lIns="0" tIns="0" rIns="0" bIns="0" rtlCol="0" anchor="t"/>
          <a:lstStyle/>
          <a:p>
            <a:pPr algn="l"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D项，理解错误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这首诗主要是通过对月的描写来表达人间的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离愁别绪</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，并非主要赞叹自然的奇丽。</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3_BD.24_1#8974acfbc?sp=1&amp;pid=1ad15eb09&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“孤篇盖全唐”的《春江花月夜》表达技巧精妙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请任选三种表达技巧</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并结合诗句简要分析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3_AN.25_1#8974acfbc?sp=1&amp;pid=1ad15eb09&amp;color=0,0,0&amp;vtp=1&amp;bt=1&amp;bbb=1&amp;hb=1&amp;hla=1"/>
          <p:cNvSpPr/>
          <p:nvPr/>
        </p:nvSpPr>
        <p:spPr>
          <a:xfrm>
            <a:off x="612648" y="173546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拟人。诗人将月拟人化，如“裴回”二字非常传神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写出了月</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光一直照耀着思妇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。②用典。诗人借用鱼雁传书的典故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寄托相思之</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。③互文。“谁家”“何处”两句互文见义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更加突出了思念之情的深</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度与广度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5_1#5897f7cda?pid=1ad15eb09&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补写出下列句子中的空缺部分。（8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6_1#7b29b4432?pid=5897f7cda&amp;color=0,0,0&amp;vtp=1&amp;bbb=1&amp;hb=1"/>
          <p:cNvSpPr/>
          <p:nvPr/>
        </p:nvSpPr>
        <p:spPr>
          <a:xfrm>
            <a:off x="612648" y="1085231"/>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《春江花月夜》中，勾勒出一幅江潮连海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月共潮生的春江月夜</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的壮丽图景的句子是“</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《春江花月夜》中用两个“初”字把现实的景物升华到一个深沉寥</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廓的哲学境界的句子是</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4_AN.7_1#7b29b4432.blank?pid=5897f7cda&amp;color=0,0,0&amp;vpa=2&amp;vtp=1&amp;bbb=1"/>
          <p:cNvSpPr/>
          <p:nvPr/>
        </p:nvSpPr>
        <p:spPr>
          <a:xfrm>
            <a:off x="3980530" y="1702451"/>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春江潮水连海平</a:t>
            </a:r>
            <a:endParaRPr lang="en-US" altLang="zh-CN" sz="2800" dirty="0"/>
          </a:p>
        </p:txBody>
      </p:sp>
      <p:sp>
        <p:nvSpPr>
          <p:cNvPr id="5" name="QB_4_AN.8_1#7b29b4432.blank?pid=5897f7cda&amp;color=0,0,0&amp;vpa=3&amp;vtp=1&amp;bbb=1"/>
          <p:cNvSpPr/>
          <p:nvPr/>
        </p:nvSpPr>
        <p:spPr>
          <a:xfrm>
            <a:off x="7180930" y="1702451"/>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海上明月共潮生</a:t>
            </a:r>
            <a:endParaRPr lang="en-US" altLang="zh-CN" sz="2800" dirty="0"/>
          </a:p>
        </p:txBody>
      </p:sp>
      <p:sp>
        <p:nvSpPr>
          <p:cNvPr id="7" name="QB_4_AN.10_1#7b29b4432.blank?pid=5897f7cda&amp;color=0,0,0&amp;vpa=4&amp;vtp=1&amp;bbb=1"/>
          <p:cNvSpPr/>
          <p:nvPr/>
        </p:nvSpPr>
        <p:spPr>
          <a:xfrm>
            <a:off x="4336130" y="2997851"/>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江畔何人初见月</a:t>
            </a:r>
            <a:endParaRPr lang="en-US" altLang="zh-CN" sz="2800" dirty="0"/>
          </a:p>
        </p:txBody>
      </p:sp>
      <p:sp>
        <p:nvSpPr>
          <p:cNvPr id="8" name="QB_4_AN.11_1#7b29b4432.blank?pid=5897f7cda&amp;color=0,0,0&amp;vpa=5&amp;vtp=1&amp;bbb=1"/>
          <p:cNvSpPr/>
          <p:nvPr/>
        </p:nvSpPr>
        <p:spPr>
          <a:xfrm>
            <a:off x="7536530" y="2997851"/>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江月何年初照人</a:t>
            </a:r>
            <a:endParaRPr lang="en-US" altLang="zh-CN" sz="2800" dirty="0"/>
          </a:p>
        </p:txBody>
      </p:sp>
      <p:sp>
        <p:nvSpPr>
          <p:cNvPr id="9" name="QB_4_BD.12_1#20e4f1863?pid=5897f7cda&amp;color=0,0,0&amp;vtp=1&amp;bbb=1&amp;hb=1"/>
          <p:cNvSpPr/>
          <p:nvPr/>
        </p:nvSpPr>
        <p:spPr>
          <a:xfrm>
            <a:off x="612648" y="3701431"/>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《春江花月夜》写春江花月之夜景，抒思乡孤独之情，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两句浸透了人世变化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江月永</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恒的哲理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10" name="QB_4_AN.13_1#20e4f1863.blank?pid=5897f7cda&amp;color=0,0,0&amp;vpa=6&amp;vtp=1&amp;bbb=1"/>
          <p:cNvSpPr/>
          <p:nvPr/>
        </p:nvSpPr>
        <p:spPr>
          <a:xfrm>
            <a:off x="622967" y="4318651"/>
            <a:ext cx="2759075" cy="622300"/>
          </a:xfrm>
          <a:prstGeom prst="rect">
            <a:avLst/>
          </a:prstGeom>
          <a:noFill/>
        </p:spPr>
        <p:txBody>
          <a:bodyPr wrap="none" lIns="0" tIns="0" rIns="0" bIns="0" rtlCol="0" anchor="t"/>
          <a:lstStyle/>
          <a:p>
            <a:pPr algn="ctr" latinLnBrk="1">
              <a:lnSpc>
                <a:spcPts val="49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人生代代无穷已</a:t>
            </a:r>
            <a:endParaRPr lang="en-US" altLang="zh-CN" sz="2800" dirty="0"/>
          </a:p>
        </p:txBody>
      </p:sp>
      <p:sp>
        <p:nvSpPr>
          <p:cNvPr id="11" name="QB_4_AN.14_1#20e4f1863.blank?pid=5897f7cda&amp;color=0,0,0&amp;vpa=7&amp;vtp=1&amp;bbb=1"/>
          <p:cNvSpPr/>
          <p:nvPr/>
        </p:nvSpPr>
        <p:spPr>
          <a:xfrm>
            <a:off x="3823366" y="4318651"/>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江月年年望相似</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wipe(left)">
                                      <p:cBhvr>
                                        <p:cTn id="39" dur="500"/>
                                        <p:tgtEl>
                                          <p:spTgt spid="1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wipe(left)">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left)">
                                      <p:cBhvr>
                                        <p:cTn id="47" dur="500"/>
                                        <p:tgtEl>
                                          <p:spTgt spid="11">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wipe(left)">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P spid="10" grpId="0" animBg="1" build="p"/>
      <p:bldP spid="11"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5_1#674636490?pid=5897f7cda&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月亮有其独特的自然特性和文化内涵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唐宋诗人留下了诸多含有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月”且意境浩大的诗句，如“____，____”。</a:t>
            </a:r>
            <a:endParaRPr lang="en-US" altLang="zh-CN" sz="2800" dirty="0"/>
          </a:p>
        </p:txBody>
      </p:sp>
      <p:sp>
        <p:nvSpPr>
          <p:cNvPr id="3" name="QO_4_AN.16_1#674636490?pid=5897f7cda&amp;color=0,0,0&amp;vtp=1&amp;bbb=1"/>
          <p:cNvSpPr/>
          <p:nvPr/>
        </p:nvSpPr>
        <p:spPr>
          <a:xfrm>
            <a:off x="612648" y="180665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（示例1）江天一色无纤尘</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皎皎空中孤月轮</a:t>
            </a:r>
            <a:endParaRPr lang="en-US" altLang="zh-CN" sz="2800" dirty="0"/>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示例2）月下飞天镜</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云生结海楼</a:t>
            </a:r>
            <a:endParaRPr lang="en-US" altLang="zh-CN" sz="2800" dirty="0"/>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每空1分，写错字不得分）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4f1bb2c51?pid=95c865502&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mc:AlternateContent xmlns:mc="http://schemas.openxmlformats.org/markup-compatibility/2006">
        <mc:Choice xmlns:a14="http://schemas.microsoft.com/office/drawing/2010/main" Requires="a14">
          <p:sp>
            <p:nvSpPr>
              <p:cNvPr id="3" name="QM_3_BD.17_1#78a70b79b?pid=4f1bb2c51&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广东广州检测</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阅读下面这首诗，完成题目。</a:t>
                </a:r>
                <a:endParaRPr lang="en-US" altLang="zh-CN" sz="2800" dirty="0"/>
              </a:p>
              <a:p>
                <a:pPr algn="ctr" latinLnBrk="1">
                  <a:lnSpc>
                    <a:spcPts val="5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把酒问月</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青天有月来几时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我今停杯一问之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人攀明月不可得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月行却与人相随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皎如飞镜临丹阙</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①</m:t>
                        </m:r>
                      </m:sup>
                    </m:sSup>
                  </m:oMath>
                </a14:m>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绿烟</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②</m:t>
                        </m:r>
                      </m:sup>
                    </m:sSup>
                  </m:oMath>
                </a14:m>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灭尽清辉发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但见宵从海上来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宁知晓向云间没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ct val="150000"/>
                  </a:lnSpc>
                </a:pPr>
                <a:endParaRPr lang="en-US" altLang="zh-CN" sz="2800" dirty="0"/>
              </a:p>
            </p:txBody>
          </p:sp>
        </mc:Choice>
        <mc:Fallback>
          <p:sp>
            <p:nvSpPr>
              <p:cNvPr id="3" name="QM_3_BD.17_1#78a70b79b?pid=4f1bb2c51&amp;color=0,0,0&amp;vtp=1&amp;bbb=1&amp;hb=1"/>
              <p:cNvSpPr>
                <a:spLocks noRot="1" noChangeAspect="1" noMove="1" noResize="1" noEditPoints="1" noAdjustHandles="1" noChangeArrowheads="1" noChangeShapeType="1" noTextEdit="1"/>
              </p:cNvSpPr>
              <p:nvPr/>
            </p:nvSpPr>
            <p:spPr>
              <a:xfrm>
                <a:off x="612648" y="1174454"/>
                <a:ext cx="10963656" cy="4533900"/>
              </a:xfrm>
              <a:prstGeom prst="rect">
                <a:avLst/>
              </a:prstGeom>
              <a:blipFill rotWithShape="1">
                <a:blip r:embed="rId1"/>
                <a:stretch>
                  <a:fillRect l="-5" t="-7" r="2" b="-14110"/>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3_BD.17_1#78a70b79b?pid=4f1bb2c51&amp;color=0,0,0&amp;vtp=1&amp;bbb=1&amp;hb=1"/>
              <p:cNvSpPr/>
              <p:nvPr/>
            </p:nvSpPr>
            <p:spPr>
              <a:xfrm>
                <a:off x="612648" y="468000"/>
                <a:ext cx="10963656" cy="3886200"/>
              </a:xfrm>
              <a:prstGeom prst="rect">
                <a:avLst/>
              </a:prstGeom>
              <a:noFill/>
            </p:spPr>
            <p:txBody>
              <a:bodyPr wrap="none" lIns="0" tIns="0" rIns="0" bIns="0" rtlCol="0" anchor="t"/>
              <a:lstStyle/>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白兔捣药</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③</m:t>
                        </m:r>
                      </m:sup>
                    </m:sSup>
                  </m:oMath>
                </a14:m>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秋复春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嫦娥孤栖与谁邻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今人不见古时月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今月曾经照古人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古人今人若流水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共看明月皆如此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唯愿当歌对酒时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月光长照金樽里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1"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①丹阙：朱红色的宫殿。②绿烟：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遮蔽月光的浓重的云雾</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白兔捣药：神话传说中，月中有白兔捣仙药。</a:t>
                </a:r>
                <a:endParaRPr lang="en-US" altLang="zh-CN" sz="2800" dirty="0"/>
              </a:p>
            </p:txBody>
          </p:sp>
        </mc:Choice>
        <mc:Fallback>
          <p:sp>
            <p:nvSpPr>
              <p:cNvPr id="2" name="QM_3_BD.17_1#78a70b79b?pid=4f1bb2c51&amp;color=0,0,0&amp;vtp=1&amp;bbb=1&amp;hb=1"/>
              <p:cNvSpPr>
                <a:spLocks noRot="1" noChangeAspect="1" noMove="1" noResize="1" noEditPoints="1" noAdjustHandles="1" noChangeArrowheads="1" noChangeShapeType="1" noTextEdit="1"/>
              </p:cNvSpPr>
              <p:nvPr/>
            </p:nvSpPr>
            <p:spPr>
              <a:xfrm>
                <a:off x="612648" y="468000"/>
                <a:ext cx="10963656" cy="3886200"/>
              </a:xfrm>
              <a:prstGeom prst="rect">
                <a:avLst/>
              </a:prstGeom>
              <a:blipFill rotWithShape="1">
                <a:blip r:embed="rId1"/>
                <a:stretch>
                  <a:fillRect l="-5" r="-151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8_1#3886d0cf1?pid=78a70b79b&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下列对这首诗的理解和赏析，不正确的一项是（3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9_1#3886d0cf1.bracket?pid=78a70b79b&amp;color=0,0,0&amp;vpa=8&amp;vtp=1"/>
          <p:cNvSpPr/>
          <p:nvPr/>
        </p:nvSpPr>
        <p:spPr>
          <a:xfrm>
            <a:off x="95129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18_2#3886d0cf1.choices?pid=78a70b79b&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诗人以“把酒问月”为题，题目极具画面感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是诗人飘逸浪漫的自我</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造像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。让人联想到苏轼的“明月几时有？把酒问青天”。</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五、六句直接描绘月色。皎皎月轮如明镜飞升，下照宫阙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云雾散</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，清光焕发，月色美得光彩照人，美得如可揽接。</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九、十句脱胎于神话传说，为诗句蒙上了想象的色彩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使得把酒问</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月如语邻家之事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，亲切生动，其中流露出诗人孤寂的情怀。</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最后两句再次写到酒，化用曹操《短歌行》中的“对酒当歌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几何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”，流露出一种人生不得意而借酒浇愁的感叹。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3084</Words>
  <Application>WPS 演示</Application>
  <PresentationFormat>宽屏</PresentationFormat>
  <Paragraphs>146</Paragraphs>
  <Slides>14</Slides>
  <Notes>13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14</vt:i4>
      </vt:variant>
    </vt:vector>
  </HeadingPairs>
  <TitlesOfParts>
    <vt:vector size="27" baseType="lpstr">
      <vt:lpstr>Arial</vt:lpstr>
      <vt:lpstr>宋体</vt:lpstr>
      <vt:lpstr>Wingdings</vt:lpstr>
      <vt:lpstr>Times New Roman</vt:lpstr>
      <vt:lpstr>微软雅黑</vt:lpstr>
      <vt:lpstr>Times New Roman</vt:lpstr>
      <vt:lpstr>宋体</vt:lpstr>
      <vt:lpstr>楷体</vt:lpstr>
      <vt:lpstr>Cambria Math</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3</cp:revision>
  <dcterms:created xsi:type="dcterms:W3CDTF">2025-03-28T12:49:00Z</dcterms:created>
  <dcterms:modified xsi:type="dcterms:W3CDTF">2025-09-03T02:39:54Z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0FD2488984EF4F84A570DAA5FF10C4F3_12</vt:lpwstr>
  </property>
  <property fmtid="{D5CDD505-2E9C-101B-9397-08002B2CF9AE}" pid="3" name="KSOProductBuildVer">
    <vt:lpwstr>2052-12.1.0.22529</vt:lpwstr>
  </property>
</Properties>
</file>